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88825" cy="6858000"/>
  <p:notesSz cx="7010400" cy="92964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Gill Sans" panose="020B0604020202020204" charset="0"/>
      <p:regular r:id="rId24"/>
      <p:bold r:id="rId25"/>
    </p:embeddedFont>
    <p:embeddedFont>
      <p:font typeface="Caveat" panose="020B0604020202020204" charset="0"/>
      <p:regular r:id="rId26"/>
      <p:bold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u5G8wHAvn5RYZw1gQAi4C/F42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b8b66ad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b8b66ad57_0_1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cb8b66ad57_0_1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16e47780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c16e47780b_1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c16e47780b_1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16e4778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c16e47780b_0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c16e47780b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3c79750f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c3c79750f9_2_9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c3c79750f9_2_9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af68dd8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c4af68dd81_2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c4af68dd81_2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b8b66ad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b8b66ad57_0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cb8b66ad57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6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4" name="Google Shape;24;p16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16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Google Shape;26;p16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Google Shape;27;p16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29" name="Google Shape;29;p16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orbel"/>
              <a:buNone/>
              <a:defRPr sz="59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3044"/>
              <a:buNone/>
              <a:defRPr sz="2099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5331023" y="5883276"/>
            <a:ext cx="43229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orbel"/>
              <a:buNone/>
              <a:defRPr sz="23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>
            <a:spLocks noGrp="1"/>
          </p:cNvSpPr>
          <p:nvPr>
            <p:ph type="pic" idx="2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1483925" y="5299603"/>
            <a:ext cx="1001610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2436177" y="3428999"/>
            <a:ext cx="853059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Font typeface="Corbel"/>
              <a:buNone/>
              <a:defRPr sz="1799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Font typeface="Corbe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Font typeface="Corbe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1483925" y="4343400"/>
            <a:ext cx="1001610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lang="en-US" sz="7998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sz="3199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483926" y="3886200"/>
            <a:ext cx="10016101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79"/>
              <a:buNone/>
              <a:defRPr sz="2399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1483925" y="4775200"/>
            <a:ext cx="100161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None/>
              <a:defRPr sz="17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1483926" y="3505200"/>
            <a:ext cx="10016104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59"/>
              <a:buNone/>
              <a:defRPr sz="2799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2"/>
          </p:nvPr>
        </p:nvSpPr>
        <p:spPr>
          <a:xfrm>
            <a:off x="1483925" y="4343400"/>
            <a:ext cx="1001610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None/>
              <a:defRPr sz="17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 rot="5400000">
            <a:off x="4929876" y="-778951"/>
            <a:ext cx="3124201" cy="1001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 rot="5400000">
            <a:off x="8062375" y="2353546"/>
            <a:ext cx="5105400" cy="176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 rot="5400000">
            <a:off x="2940052" y="-770327"/>
            <a:ext cx="5105400" cy="801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0949005" y="5867132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sz="3999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1483926" y="2667000"/>
            <a:ext cx="48937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6606246" y="2667000"/>
            <a:ext cx="4893781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59"/>
              <a:buNone/>
              <a:defRPr sz="2799" b="0">
                <a:solidFill>
                  <a:srgbClr val="68872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None/>
              <a:defRPr sz="1999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1483925" y="3335337"/>
            <a:ext cx="4893781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3"/>
          </p:nvPr>
        </p:nvSpPr>
        <p:spPr>
          <a:xfrm>
            <a:off x="6878696" y="2667000"/>
            <a:ext cx="462133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59"/>
              <a:buNone/>
              <a:defRPr sz="2799" b="0">
                <a:solidFill>
                  <a:srgbClr val="68872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99"/>
              <a:buNone/>
              <a:defRPr sz="1999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None/>
              <a:defRPr sz="1799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4"/>
          </p:nvPr>
        </p:nvSpPr>
        <p:spPr>
          <a:xfrm>
            <a:off x="6606246" y="3335337"/>
            <a:ext cx="4893781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27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orbel"/>
              <a:buNone/>
              <a:defRPr sz="23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260663" y="685800"/>
            <a:ext cx="6239365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68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99"/>
              <a:buChar char="•"/>
              <a:defRPr sz="1999"/>
            </a:lvl1pPr>
            <a:lvl2pPr marL="914400" lvl="1" indent="-39427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9"/>
              <a:buChar char="•"/>
              <a:defRPr sz="1799"/>
            </a:lvl2pPr>
            <a:lvl3pPr marL="1371600" lvl="2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1483926" y="2971800"/>
            <a:ext cx="354819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Corbel"/>
              <a:buNone/>
              <a:defRPr sz="2799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1482338" y="3124199"/>
            <a:ext cx="542474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9"/>
              <a:buNone/>
              <a:defRPr sz="1799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11" name="Google Shape;11;p15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15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16" name="Google Shape;16;p15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sz="39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88726"/>
              </a:buClr>
              <a:buSzPts val="347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6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8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27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60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new.ped.state.nm.us/bureaus/title-i/cares-act-esse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csdnm.org/protected/ArticleView.aspx?iid=5GP3II&amp;dasi=32B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ance@central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CF3"/>
            </a:gs>
            <a:gs pos="74000">
              <a:srgbClr val="CCE39D"/>
            </a:gs>
            <a:gs pos="83000">
              <a:srgbClr val="CCE39D"/>
            </a:gs>
            <a:gs pos="100000">
              <a:srgbClr val="DCECBD"/>
            </a:gs>
          </a:gsLst>
          <a:lin ang="540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2351175" y="558050"/>
            <a:ext cx="80256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orbel"/>
              <a:buNone/>
            </a:pPr>
            <a:r>
              <a:rPr lang="en-US"/>
              <a:t>Central Consolidated</a:t>
            </a:r>
            <a:br>
              <a:rPr lang="en-US"/>
            </a:br>
            <a:r>
              <a:rPr lang="en-US"/>
              <a:t>School District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orbel"/>
              <a:buNone/>
            </a:pPr>
            <a:r>
              <a:rPr lang="en-US" sz="4400"/>
              <a:t>Preliminary Budget Presentation</a:t>
            </a:r>
            <a:br>
              <a:rPr lang="en-US" sz="4400"/>
            </a:br>
            <a:r>
              <a:rPr lang="en-US" sz="4400"/>
              <a:t>SY 2021-2022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47" name="Google Shape;147;p1"/>
          <p:cNvSpPr txBox="1">
            <a:spLocks noGrp="1"/>
          </p:cNvSpPr>
          <p:nvPr>
            <p:ph type="subTitle" idx="1"/>
          </p:nvPr>
        </p:nvSpPr>
        <p:spPr>
          <a:xfrm>
            <a:off x="8915400" y="5373400"/>
            <a:ext cx="25839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434"/>
              <a:buNone/>
            </a:pPr>
            <a:r>
              <a:rPr lang="en-US"/>
              <a:t>Updated for March 24, 2021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" y="958361"/>
            <a:ext cx="2426677" cy="242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b8b66ad57_0_12"/>
          <p:cNvSpPr txBox="1">
            <a:spLocks noGrp="1"/>
          </p:cNvSpPr>
          <p:nvPr>
            <p:ph type="title"/>
          </p:nvPr>
        </p:nvSpPr>
        <p:spPr>
          <a:xfrm>
            <a:off x="1483358" y="228602"/>
            <a:ext cx="10016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lang="en-US" b="1"/>
              <a:t>Salary Breakdown</a:t>
            </a:r>
            <a:endParaRPr/>
          </a:p>
        </p:txBody>
      </p:sp>
      <p:pic>
        <p:nvPicPr>
          <p:cNvPr id="210" name="Google Shape;210;gcb8b66ad5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313" y="1296511"/>
            <a:ext cx="6184173" cy="42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16e47780b_1_0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50" b="1">
                <a:solidFill>
                  <a:srgbClr val="262626"/>
                </a:solidFill>
              </a:rPr>
              <a:t>FINANCE Budget Survey</a:t>
            </a:r>
            <a:endParaRPr sz="3550" b="1"/>
          </a:p>
        </p:txBody>
      </p:sp>
      <p:sp>
        <p:nvSpPr>
          <p:cNvPr id="217" name="Google Shape;217;gc16e47780b_1_0"/>
          <p:cNvSpPr txBox="1">
            <a:spLocks noGrp="1"/>
          </p:cNvSpPr>
          <p:nvPr>
            <p:ph type="body" idx="1"/>
          </p:nvPr>
        </p:nvSpPr>
        <p:spPr>
          <a:xfrm>
            <a:off x="1483925" y="2211625"/>
            <a:ext cx="4974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lang="en-US" sz="1800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 get input from students, staff and community in regards to budget priorities for the upcoming school year 2021-2022 school year our department sent out a survey.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lang="en-US" sz="1800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Survey consisted of 23 questions and was open to the public and staff on February 23, 2021 and we are still gathering the information from the surveys. 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lang="en-US" sz="1800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Currently a total of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people participated in the budget survey.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ct val="117616"/>
              <a:buNone/>
            </a:pPr>
            <a:endParaRPr/>
          </a:p>
        </p:txBody>
      </p:sp>
      <p:pic>
        <p:nvPicPr>
          <p:cNvPr id="218" name="Google Shape;218;gc16e47780b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66030">
            <a:off x="6881582" y="533803"/>
            <a:ext cx="4474411" cy="579039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19" name="Google Shape;219;gc16e47780b_1_0"/>
          <p:cNvCxnSpPr/>
          <p:nvPr/>
        </p:nvCxnSpPr>
        <p:spPr>
          <a:xfrm>
            <a:off x="7949950" y="4567550"/>
            <a:ext cx="2064000" cy="27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16e47780b_0_0"/>
          <p:cNvSpPr txBox="1">
            <a:spLocks noGrp="1"/>
          </p:cNvSpPr>
          <p:nvPr>
            <p:ph type="title"/>
          </p:nvPr>
        </p:nvSpPr>
        <p:spPr>
          <a:xfrm>
            <a:off x="3974125" y="402400"/>
            <a:ext cx="5067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50" b="1">
                <a:solidFill>
                  <a:srgbClr val="262626"/>
                </a:solidFill>
              </a:rPr>
              <a:t>Survey Results</a:t>
            </a:r>
            <a:endParaRPr/>
          </a:p>
        </p:txBody>
      </p:sp>
      <p:sp>
        <p:nvSpPr>
          <p:cNvPr id="226" name="Google Shape;226;gc16e47780b_0_0"/>
          <p:cNvSpPr txBox="1">
            <a:spLocks noGrp="1"/>
          </p:cNvSpPr>
          <p:nvPr>
            <p:ph type="body" idx="1"/>
          </p:nvPr>
        </p:nvSpPr>
        <p:spPr>
          <a:xfrm>
            <a:off x="1640025" y="1683150"/>
            <a:ext cx="4987800" cy="4101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6887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b="1" i="1"/>
              <a:t>Question:  When building a budget, the top priorities should be…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rPr lang="en-US"/>
              <a:t/>
            </a:r>
            <a:br>
              <a:rPr lang="en-US"/>
            </a:br>
            <a:r>
              <a:rPr lang="en-US" b="1" i="1" u="sng"/>
              <a:t>Top Answers:</a:t>
            </a:r>
            <a:endParaRPr b="1" i="1" u="sng"/>
          </a:p>
          <a:p>
            <a:pPr marL="457200" lvl="0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Social, emotional, behavioral, health and safety of students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Up to date classroom technology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Teacher to student ratio 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Quality of teaching staff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endParaRPr/>
          </a:p>
        </p:txBody>
      </p:sp>
      <p:sp>
        <p:nvSpPr>
          <p:cNvPr id="227" name="Google Shape;227;gc16e47780b_0_0"/>
          <p:cNvSpPr txBox="1"/>
          <p:nvPr/>
        </p:nvSpPr>
        <p:spPr>
          <a:xfrm>
            <a:off x="7071075" y="2410275"/>
            <a:ext cx="4354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gc16e47780b_0_0"/>
          <p:cNvSpPr txBox="1">
            <a:spLocks noGrp="1"/>
          </p:cNvSpPr>
          <p:nvPr>
            <p:ph type="body" idx="1"/>
          </p:nvPr>
        </p:nvSpPr>
        <p:spPr>
          <a:xfrm>
            <a:off x="6900050" y="1683150"/>
            <a:ext cx="4987800" cy="4101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6887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b="1" i="1"/>
              <a:t>Question:  What items are most important to help support student education?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rPr lang="en-US"/>
              <a:t/>
            </a:r>
            <a:br>
              <a:rPr lang="en-US"/>
            </a:br>
            <a:r>
              <a:rPr lang="en-US" b="1" i="1" u="sng"/>
              <a:t>Top Answers:</a:t>
            </a:r>
            <a:endParaRPr b="1" i="1" u="sng"/>
          </a:p>
          <a:p>
            <a:pPr marL="457200" lvl="0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Up to date technology in classrooms and its use in our schools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Middle/High School electives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Full Day Kindergarten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Advanced placement classes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endParaRPr/>
          </a:p>
        </p:txBody>
      </p:sp>
      <p:pic>
        <p:nvPicPr>
          <p:cNvPr id="229" name="Google Shape;229;gc16e47780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32981">
            <a:off x="9156202" y="5103682"/>
            <a:ext cx="2931792" cy="122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c16e47780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6937">
            <a:off x="1709038" y="178480"/>
            <a:ext cx="1513809" cy="151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3c79750f9_2_9"/>
          <p:cNvSpPr txBox="1">
            <a:spLocks noGrp="1"/>
          </p:cNvSpPr>
          <p:nvPr>
            <p:ph type="title"/>
          </p:nvPr>
        </p:nvSpPr>
        <p:spPr>
          <a:xfrm>
            <a:off x="3974125" y="402400"/>
            <a:ext cx="5067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50" b="1">
                <a:solidFill>
                  <a:srgbClr val="262626"/>
                </a:solidFill>
              </a:rPr>
              <a:t>Survey Results</a:t>
            </a:r>
            <a:endParaRPr/>
          </a:p>
        </p:txBody>
      </p:sp>
      <p:sp>
        <p:nvSpPr>
          <p:cNvPr id="237" name="Google Shape;237;gc3c79750f9_2_9"/>
          <p:cNvSpPr txBox="1">
            <a:spLocks noGrp="1"/>
          </p:cNvSpPr>
          <p:nvPr>
            <p:ph type="body" idx="1"/>
          </p:nvPr>
        </p:nvSpPr>
        <p:spPr>
          <a:xfrm>
            <a:off x="1640025" y="1683150"/>
            <a:ext cx="4987800" cy="4101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6887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b="1" i="1"/>
              <a:t>Question:  What items should the district continue investing in?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rPr lang="en-US"/>
              <a:t/>
            </a:r>
            <a:br>
              <a:rPr lang="en-US"/>
            </a:br>
            <a:r>
              <a:rPr lang="en-US" b="1" i="1" u="sng"/>
              <a:t>Top Answers:</a:t>
            </a:r>
            <a:endParaRPr b="1" i="1" u="sng"/>
          </a:p>
          <a:p>
            <a:pPr marL="457200" lvl="0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Classroom technology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Afterschool programs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Art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Music</a:t>
            </a:r>
            <a:endParaRPr/>
          </a:p>
        </p:txBody>
      </p:sp>
      <p:sp>
        <p:nvSpPr>
          <p:cNvPr id="238" name="Google Shape;238;gc3c79750f9_2_9"/>
          <p:cNvSpPr txBox="1"/>
          <p:nvPr/>
        </p:nvSpPr>
        <p:spPr>
          <a:xfrm>
            <a:off x="7071075" y="2410275"/>
            <a:ext cx="4354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gc3c79750f9_2_9"/>
          <p:cNvSpPr txBox="1">
            <a:spLocks noGrp="1"/>
          </p:cNvSpPr>
          <p:nvPr>
            <p:ph type="body" idx="1"/>
          </p:nvPr>
        </p:nvSpPr>
        <p:spPr>
          <a:xfrm>
            <a:off x="6900050" y="1683150"/>
            <a:ext cx="4987800" cy="4101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6887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b="1" i="1"/>
              <a:t>Question: If funds were available, which category would you like to see continued and/or improved?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rPr lang="en-US"/>
              <a:t/>
            </a:r>
            <a:br>
              <a:rPr lang="en-US"/>
            </a:br>
            <a:r>
              <a:rPr lang="en-US" b="1" i="1" u="sng"/>
              <a:t>Top Answers:</a:t>
            </a:r>
            <a:endParaRPr b="1" i="1" u="sng"/>
          </a:p>
          <a:p>
            <a:pPr marL="457200" lvl="0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Technology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Staff development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Vocational programs</a:t>
            </a:r>
            <a:endParaRPr/>
          </a:p>
          <a:p>
            <a:pPr marL="457200" lvl="0" indent="-394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Student/Teacher ratio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endParaRPr/>
          </a:p>
        </p:txBody>
      </p:sp>
      <p:pic>
        <p:nvPicPr>
          <p:cNvPr id="240" name="Google Shape;240;gc3c79750f9_2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32981">
            <a:off x="9156202" y="5103682"/>
            <a:ext cx="2931792" cy="122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c3c79750f9_2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21026" y="248750"/>
            <a:ext cx="2466624" cy="13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1522412" y="304800"/>
            <a:ext cx="10016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lang="en-US" b="1"/>
              <a:t>New Positions for 20-21 </a:t>
            </a:r>
            <a:endParaRPr b="1"/>
          </a:p>
        </p:txBody>
      </p:sp>
      <p:sp>
        <p:nvSpPr>
          <p:cNvPr id="247" name="Google Shape;247;p9"/>
          <p:cNvSpPr txBox="1"/>
          <p:nvPr/>
        </p:nvSpPr>
        <p:spPr>
          <a:xfrm>
            <a:off x="2339462" y="2685150"/>
            <a:ext cx="838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(1) Dean of Students – Provide support to students at middle school 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(2) Coordinators Positions: to serve the needs of the students, community, and staff. 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lphaL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Curriculum &amp; Instruction 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lphaL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Intercultural Community Outreach Department 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(1) Supervisor - Intercultural Community Outreach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754"/>
              <a:buFont typeface="Corbel"/>
              <a:buNone/>
            </a:pPr>
            <a:r>
              <a:rPr lang="en-US" b="1"/>
              <a:t>Possible Upcoming Legislative Mandates for 2021-2022</a:t>
            </a:r>
            <a:endParaRPr/>
          </a:p>
        </p:txBody>
      </p:sp>
      <p:sp>
        <p:nvSpPr>
          <p:cNvPr id="253" name="Google Shape;253;p10"/>
          <p:cNvSpPr txBox="1">
            <a:spLocks noGrp="1"/>
          </p:cNvSpPr>
          <p:nvPr>
            <p:ph type="body" idx="1"/>
          </p:nvPr>
        </p:nvSpPr>
        <p:spPr>
          <a:xfrm>
            <a:off x="2055812" y="1981200"/>
            <a:ext cx="10016104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457200" lvl="0" indent="-368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Possible Changes in SEG </a:t>
            </a:r>
            <a:r>
              <a:rPr lang="en-US" sz="1693"/>
              <a:t>(State Equalization Guarantee)</a:t>
            </a:r>
            <a:r>
              <a:rPr lang="en-US"/>
              <a:t> amounts</a:t>
            </a:r>
            <a:endParaRPr/>
          </a:p>
          <a:p>
            <a:pPr marL="914400" lvl="1" indent="-3694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/>
              <a:t>SEG from 2022 is less than 2021 the State plans to issue funds from ESSER to fund admin cost/emergency needs to equal the difference.</a:t>
            </a:r>
            <a:r>
              <a:rPr lang="en-US" sz="2350"/>
              <a:t>  (01/15/2022) </a:t>
            </a:r>
            <a:r>
              <a:rPr lang="en-US" sz="843"/>
              <a:t>https://www.nmlegis.gov/Legislation/Legislation?Chamber=H&amp;LegType=B&amp;LegNo=2&amp;year=21 </a:t>
            </a:r>
            <a:endParaRPr sz="843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381"/>
              <a:buNone/>
            </a:pPr>
            <a:endParaRPr/>
          </a:p>
          <a:p>
            <a:pPr marL="457200" lvl="0" indent="-368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Districts are required to offer paid sick leave or expand FMLA </a:t>
            </a:r>
            <a:r>
              <a:rPr lang="en-US" sz="1693"/>
              <a:t>(Family Medical Leave Act)</a:t>
            </a:r>
            <a:r>
              <a:rPr lang="en-US"/>
              <a:t> for Qualified reasons related to COVID 19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  <a:p>
            <a:pPr marL="914400" lvl="1" indent="-368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952"/>
              <a:buChar char="•"/>
            </a:pPr>
            <a:r>
              <a:rPr lang="en-US"/>
              <a:t>upto 80 hours mimic (mirror  FFCRA, </a:t>
            </a:r>
            <a:r>
              <a:rPr lang="en-US" sz="1762"/>
              <a:t>Families First Coronavirus Response Act</a:t>
            </a:r>
            <a:r>
              <a:rPr lang="en-US"/>
              <a:t>) 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381"/>
              <a:buNone/>
            </a:pPr>
            <a:endParaRPr/>
          </a:p>
          <a:p>
            <a:pPr marL="457200" lvl="0" indent="-368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$11 Million statewide to provide “targeted and on-going professional development focused on case management, tutoring, data-guided instruction, coaching or other evidence-based practices to provide student outcomes”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381"/>
              <a:buNone/>
            </a:pPr>
            <a:endParaRPr/>
          </a:p>
          <a:p>
            <a:pPr marL="457200" lvl="0" indent="-368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K-12+ pilot programs will require 25 additional days.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1483924" y="277536"/>
            <a:ext cx="10016104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lang="en-US" b="1"/>
              <a:t>Latest Legislative News Cont.</a:t>
            </a:r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1483924" y="1447800"/>
            <a:ext cx="10016104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85663" lvl="0" indent="-253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$8 million statewide evidence based structured literacy collaborative models to improve reading/writing for students K-2 (11/01/2021)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  <a:p>
            <a:pPr marL="285663" lvl="0" indent="-253897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ESSR II </a:t>
            </a:r>
            <a:r>
              <a:rPr lang="en-US" sz="1299"/>
              <a:t>(Elementary, Secondary School Education Relief &amp; Economy Security) </a:t>
            </a:r>
            <a:r>
              <a:rPr lang="en-US"/>
              <a:t>/ CARES </a:t>
            </a:r>
            <a:r>
              <a:rPr lang="en-US" sz="1299"/>
              <a:t>(Coronavirus Aid, Relief and Economic Security)</a:t>
            </a:r>
            <a:r>
              <a:rPr lang="en-US"/>
              <a:t> act Funding for 2021-2022 School Year</a:t>
            </a:r>
            <a:endParaRPr/>
          </a:p>
          <a:p>
            <a:pPr marL="742726" lvl="1" indent="-260802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290322"/>
              <a:buChar char="•"/>
            </a:pPr>
            <a:r>
              <a:rPr lang="en-US"/>
              <a:t>Response to COVID related needs for LEAs </a:t>
            </a:r>
            <a:r>
              <a:rPr lang="en-US" sz="1299"/>
              <a:t>(Local Educational Agency)</a:t>
            </a:r>
            <a:r>
              <a:rPr lang="en-US"/>
              <a:t> approximately $9 million for CCSD </a:t>
            </a:r>
            <a:r>
              <a:rPr lang="en-US" sz="899" u="sng">
                <a:solidFill>
                  <a:schemeClr val="hlink"/>
                </a:solidFill>
                <a:hlinkClick r:id="rId3"/>
              </a:rPr>
              <a:t>https://webnew.ped.state.nm.us</a:t>
            </a:r>
            <a:endParaRPr sz="899"/>
          </a:p>
          <a:p>
            <a:pPr marL="285662" lvl="0" indent="-253896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304983"/>
              <a:buChar char="•"/>
            </a:pPr>
            <a:r>
              <a:rPr lang="en-US"/>
              <a:t>House Bill 6: Impact Aide Program: Reduce in SEG, Restore the funds to fund facilities &amp; technology infrastructure. </a:t>
            </a:r>
            <a:r>
              <a:rPr lang="en-US" sz="1093" u="sng">
                <a:solidFill>
                  <a:schemeClr val="hlink"/>
                </a:solidFill>
                <a:hlinkClick r:id="rId4"/>
              </a:rPr>
              <a:t>https://www.ccsdnm.org/protected/ArticleView.aspx?iid=5GP3II&amp;dasi=32B2</a:t>
            </a:r>
            <a:r>
              <a:rPr lang="en-US" sz="1093"/>
              <a:t> </a:t>
            </a:r>
            <a:endParaRPr sz="1093"/>
          </a:p>
          <a:p>
            <a:pPr marL="285663" lvl="0" indent="-253897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Additional updates will be posted in next upcoming budget meetings</a:t>
            </a:r>
            <a:endParaRPr/>
          </a:p>
          <a:p>
            <a:pPr marL="914400" lvl="1" indent="-408606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66833"/>
              <a:buChar char="•"/>
            </a:pPr>
            <a:r>
              <a:rPr lang="en-US"/>
              <a:t>April 14</a:t>
            </a:r>
            <a:endParaRPr/>
          </a:p>
          <a:p>
            <a:pPr marL="285664" lvl="0" indent="-64776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45018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1282925" y="646125"/>
            <a:ext cx="10616400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orbel"/>
              <a:buNone/>
            </a:pPr>
            <a:r>
              <a:rPr lang="en-US" sz="8800"/>
              <a:t>Questions?</a:t>
            </a:r>
            <a:endParaRPr/>
          </a:p>
        </p:txBody>
      </p:sp>
      <p:pic>
        <p:nvPicPr>
          <p:cNvPr id="265" name="Google Shape;26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97451" y="4157450"/>
            <a:ext cx="4284900" cy="23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1282937" y="2406427"/>
            <a:ext cx="55626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EMAIL: Finance@centralschools.org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(505) 598-5834 or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(505) 368-4984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1217612" y="627081"/>
            <a:ext cx="10016104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754"/>
              <a:buFont typeface="Corbel"/>
              <a:buNone/>
            </a:pPr>
            <a:r>
              <a:rPr lang="en-US" b="1"/>
              <a:t>Agenda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1"/>
          </p:nvPr>
        </p:nvSpPr>
        <p:spPr>
          <a:xfrm>
            <a:off x="1848417" y="2438400"/>
            <a:ext cx="3962400" cy="318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Mission/Vision/Budget Purpose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District Facts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Staff Counts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Student Counts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Overview of 2019-2020 Expenses</a:t>
            </a:r>
            <a:endParaRPr/>
          </a:p>
          <a:p>
            <a:pPr marL="799963" lvl="1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Char char="●"/>
            </a:pPr>
            <a:r>
              <a:rPr lang="en-US" sz="1400" b="1"/>
              <a:t>Operational Expenses</a:t>
            </a:r>
            <a:endParaRPr/>
          </a:p>
          <a:p>
            <a:pPr marL="799963" lvl="1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Char char="●"/>
            </a:pPr>
            <a:r>
              <a:rPr lang="en-US" sz="1400" b="1"/>
              <a:t>Finance Survey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New Positions for SY 20-21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Possible Legislative Mandates and News for SY 21-22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lang="en-US" sz="1400" b="1"/>
              <a:t>Questions</a:t>
            </a:r>
            <a:endParaRPr/>
          </a:p>
          <a:p>
            <a:pPr marL="285664" lvl="0" indent="-15675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/>
          </a:p>
          <a:p>
            <a:pPr marL="285664" lvl="0" indent="-15675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/>
          </a:p>
          <a:p>
            <a:pPr marL="285664" lvl="0" indent="-15675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2030"/>
              <a:buNone/>
            </a:pPr>
            <a:endParaRPr sz="1400"/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864" y="2133600"/>
            <a:ext cx="4038544" cy="211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4af68dd81_2_0"/>
          <p:cNvSpPr txBox="1">
            <a:spLocks noGrp="1"/>
          </p:cNvSpPr>
          <p:nvPr>
            <p:ph type="title"/>
          </p:nvPr>
        </p:nvSpPr>
        <p:spPr>
          <a:xfrm>
            <a:off x="1436775" y="320251"/>
            <a:ext cx="10016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099" b="1">
                <a:latin typeface="Caveat"/>
                <a:ea typeface="Caveat"/>
                <a:cs typeface="Caveat"/>
                <a:sym typeface="Caveat"/>
              </a:rPr>
              <a:t>Central Consolidated School District: Mission &amp; Vision</a:t>
            </a:r>
            <a:endParaRPr sz="5099" b="1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2" name="Google Shape;162;gc4af68dd81_2_0" descr="https://www.civhc.org/wp-content/uploads/2017/07/AdobeStock_125116470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1450" y="2072859"/>
            <a:ext cx="2720774" cy="42380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c4af68dd81_2_0"/>
          <p:cNvSpPr txBox="1"/>
          <p:nvPr/>
        </p:nvSpPr>
        <p:spPr>
          <a:xfrm>
            <a:off x="1367825" y="2301750"/>
            <a:ext cx="7082100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531" marR="0" lvl="0" indent="-2285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Vision: </a:t>
            </a:r>
            <a:r>
              <a:rPr lang="en-US"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 community of learners dedicated to building lives.</a:t>
            </a:r>
            <a:endParaRPr sz="1799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31" marR="0" lvl="0" indent="-2285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Mission: </a:t>
            </a:r>
            <a:r>
              <a:rPr lang="en-US"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Building a collaborative relationship within our collective community through continuous learning, open communication, and shared trust.</a:t>
            </a:r>
            <a:endParaRPr sz="1799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531" marR="0" lvl="0" indent="-12286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lang="en-US" b="1"/>
              <a:t>Purpose of a Budget</a:t>
            </a: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body" idx="1"/>
          </p:nvPr>
        </p:nvSpPr>
        <p:spPr>
          <a:xfrm>
            <a:off x="7313612" y="2667001"/>
            <a:ext cx="4186416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285664" lvl="0" indent="-2856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The purpose of a School District’s Operating Budget is to provide a statement, expressed in financial terms, that serves as the primary tool for planning and controlling operations. </a:t>
            </a:r>
            <a:endParaRPr/>
          </a:p>
          <a:p>
            <a:pPr marL="285664" lvl="0" indent="-285664" algn="l" rtl="0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More than numbers, it is a record of a district’s past decisions and a spending plan for its future. </a:t>
            </a:r>
            <a:endParaRPr/>
          </a:p>
          <a:p>
            <a:pPr marL="285664" lvl="0" indent="-97923" algn="l" rtl="0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SzPct val="145000"/>
              <a:buNone/>
            </a:pPr>
            <a:endParaRPr/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7212" y="2057400"/>
            <a:ext cx="4155499" cy="335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754"/>
              <a:buFont typeface="Corbel"/>
              <a:buNone/>
            </a:pPr>
            <a:r>
              <a:rPr lang="en-US" b="1"/>
              <a:t>SY 2020-2021 District Facts</a:t>
            </a:r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1483924" y="1828800"/>
            <a:ext cx="10016104" cy="39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85664" lvl="0" indent="-2381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4 High Schools</a:t>
            </a: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3 Middle Schools</a:t>
            </a: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8 Elementary Schools</a:t>
            </a: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1 Early Childhood Center</a:t>
            </a: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1 Early College High School</a:t>
            </a: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1 Charter School</a:t>
            </a:r>
            <a:endParaRPr/>
          </a:p>
          <a:p>
            <a:pPr marL="220888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45000"/>
              <a:buNone/>
            </a:pP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960 Employees</a:t>
            </a:r>
            <a:endParaRPr/>
          </a:p>
          <a:p>
            <a:pPr marL="285664" lvl="0" indent="-23810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ct val="127778"/>
              <a:buChar char="•"/>
            </a:pPr>
            <a:r>
              <a:rPr lang="en-US"/>
              <a:t>5120 students (average)</a:t>
            </a:r>
            <a:endParaRPr/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290416" y="2468761"/>
            <a:ext cx="926672" cy="452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1483925" y="685801"/>
            <a:ext cx="10016104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754"/>
              <a:buFont typeface="Corbel"/>
              <a:buNone/>
            </a:pPr>
            <a:r>
              <a:rPr lang="en-US" b="1"/>
              <a:t>Employee Count by Type During 2020-2021  </a:t>
            </a:r>
            <a:br>
              <a:rPr lang="en-US" b="1"/>
            </a:br>
            <a:r>
              <a:rPr lang="en-US" b="1"/>
              <a:t>Total = 960</a:t>
            </a:r>
            <a:endParaRPr/>
          </a:p>
        </p:txBody>
      </p:sp>
      <p:pic>
        <p:nvPicPr>
          <p:cNvPr id="183" name="Google Shape;183;p5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950" y="1736000"/>
            <a:ext cx="8206950" cy="44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1483358" y="228602"/>
            <a:ext cx="10016104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lang="en-US" b="1"/>
              <a:t>District Enrollment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1342603" y="1616075"/>
            <a:ext cx="22821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projected Student Enrollment for SY 2021-2022 is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4960.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Projected Numbers show a decrease of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160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from SY 20-21 to SY 21-22.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4700" y="1214950"/>
            <a:ext cx="8256675" cy="51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1483925" y="228601"/>
            <a:ext cx="100161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754"/>
              <a:buFont typeface="Corbel"/>
              <a:buNone/>
            </a:pPr>
            <a:r>
              <a:rPr lang="en-US" b="1"/>
              <a:t>11000 Fund - Operational Expenses FY19-20</a:t>
            </a:r>
            <a:br>
              <a:rPr lang="en-US" b="1"/>
            </a:br>
            <a:r>
              <a:rPr lang="en-US" b="1">
                <a:solidFill>
                  <a:schemeClr val="accent5"/>
                </a:solidFill>
              </a:rPr>
              <a:t>Total = $56,539,440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49" y="1072875"/>
            <a:ext cx="94914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cb8b66ad5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225" y="914400"/>
            <a:ext cx="6036499" cy="59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cb8b66ad57_0_0"/>
          <p:cNvSpPr txBox="1">
            <a:spLocks noGrp="1"/>
          </p:cNvSpPr>
          <p:nvPr>
            <p:ph type="title"/>
          </p:nvPr>
        </p:nvSpPr>
        <p:spPr>
          <a:xfrm>
            <a:off x="1522433" y="2"/>
            <a:ext cx="10016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lang="en-US" b="1"/>
              <a:t>Expense Amounts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rgbClr val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Custom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</vt:lpstr>
      <vt:lpstr>Gill Sans</vt:lpstr>
      <vt:lpstr>Caveat</vt:lpstr>
      <vt:lpstr>Corbel</vt:lpstr>
      <vt:lpstr>Arial</vt:lpstr>
      <vt:lpstr>Parallax</vt:lpstr>
      <vt:lpstr>Central Consolidated School District  Preliminary Budget Presentation SY 2021-2022 </vt:lpstr>
      <vt:lpstr>Agenda</vt:lpstr>
      <vt:lpstr>Central Consolidated School District: Mission &amp; Vision</vt:lpstr>
      <vt:lpstr>Purpose of a Budget</vt:lpstr>
      <vt:lpstr>SY 2020-2021 District Facts</vt:lpstr>
      <vt:lpstr>Employee Count by Type During 2020-2021   Total = 960</vt:lpstr>
      <vt:lpstr>District Enrollment</vt:lpstr>
      <vt:lpstr>11000 Fund - Operational Expenses FY19-20 Total = $56,539,440 </vt:lpstr>
      <vt:lpstr>Expense Amounts</vt:lpstr>
      <vt:lpstr>Salary Breakdown</vt:lpstr>
      <vt:lpstr>FINANCE Budget Survey</vt:lpstr>
      <vt:lpstr>Survey Results</vt:lpstr>
      <vt:lpstr>Survey Results</vt:lpstr>
      <vt:lpstr>New Positions for 20-21 </vt:lpstr>
      <vt:lpstr>Possible Upcoming Legislative Mandates for 2021-2022</vt:lpstr>
      <vt:lpstr>Latest Legislative News Cont.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Consolidated School District  Preliminary Budget Presentation SY 2021-2022 </dc:title>
  <cp:lastModifiedBy>RobertoTaboada</cp:lastModifiedBy>
  <cp:revision>1</cp:revision>
  <dcterms:created xsi:type="dcterms:W3CDTF">2017-02-16T19:23:58Z</dcterms:created>
  <dcterms:modified xsi:type="dcterms:W3CDTF">2021-03-24T22:33:18Z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